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73" r:id="rId2"/>
    <p:sldId id="489" r:id="rId3"/>
    <p:sldId id="311" r:id="rId4"/>
    <p:sldId id="312" r:id="rId5"/>
    <p:sldId id="321" r:id="rId6"/>
    <p:sldId id="313" r:id="rId7"/>
    <p:sldId id="490" r:id="rId8"/>
    <p:sldId id="491" r:id="rId9"/>
    <p:sldId id="492" r:id="rId10"/>
    <p:sldId id="322" r:id="rId11"/>
    <p:sldId id="319" r:id="rId12"/>
    <p:sldId id="317" r:id="rId13"/>
    <p:sldId id="292" r:id="rId14"/>
    <p:sldId id="281" r:id="rId15"/>
    <p:sldId id="298" r:id="rId16"/>
    <p:sldId id="493" r:id="rId17"/>
    <p:sldId id="299" r:id="rId18"/>
    <p:sldId id="291" r:id="rId19"/>
    <p:sldId id="484" r:id="rId20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6" autoAdjust="0"/>
    <p:restoredTop sz="94660"/>
  </p:normalViewPr>
  <p:slideViewPr>
    <p:cSldViewPr snapToGrid="0">
      <p:cViewPr varScale="1">
        <p:scale>
          <a:sx n="78" d="100"/>
          <a:sy n="78" d="100"/>
        </p:scale>
        <p:origin x="56" y="17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7" Type="http://schemas.openxmlformats.org/officeDocument/2006/relationships/image" Target="../media/image22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A5C196-48B6-4304-A119-92D4760AAD18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50AF6-DA9B-40ED-8BC2-BADE50DBE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58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https://learntomato.flashrouters.com/what-is-a-mac-address-how-to-find-my-mac-address/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E76C-A770-4BDA-81F9-65B247E2348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04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https://tibbbz.medium.com/pi-hole-dns-for-dummies-5763b65ee527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E76C-A770-4BDA-81F9-65B247E2348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272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about DNS. In the prior slide, the source and destination addresses are IP addresses.</a:t>
            </a:r>
          </a:p>
          <a:p>
            <a:endParaRPr lang="en-US" dirty="0"/>
          </a:p>
          <a:p>
            <a:r>
              <a:rPr lang="en-US" dirty="0"/>
              <a:t>Using TCP/IP, you can’t directly “go” to example.com. That first needs to use DNS to lookup the IP address, and then the request for the content at 198.41.0.4 is transmitted.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E76C-A770-4BDA-81F9-65B247E2348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902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Yes! This is done for troubleshooting, performance measurements, and for security monitoring.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E76C-A770-4BDA-81F9-65B247E2348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83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2653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2356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E889-61DC-4C3F-93F1-75DCDFD54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1D724-43FA-48D9-8757-0D9F3815E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283F8-A210-44B3-B61F-56DC7252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A5D58-563C-4AA9-ACB6-A6B36099A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D8884-24F3-4BF9-977C-850C3207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84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A3E9A-0839-4DB9-B51C-05A299F39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B5F74F-AFB6-47AF-BBA7-653F940F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97F12-3D69-4659-91A7-8CDBE52B4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48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BCBA-13D5-4C72-909B-BDAF3671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B1BD5-A584-4B09-A036-FF4D57EBC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551FE-CA3B-458F-866B-0C826302D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FA32D-B5FF-4080-8138-1FB8B7920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05F8A-A7DE-4808-9DE3-2D07805E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3A476-90D2-48BC-803B-7521A7489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89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C4EA-D140-4372-8ED5-2A016AD6D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B91AA-EBCA-402F-A177-141AF50DF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CBDAF-B59A-4C73-90D8-6A2B6F1EE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D3B4F-F5D7-40CB-A8F9-424A23661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87ECD-E168-418B-91C7-D43DF1AA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F748A-91F7-4216-A77E-F5931790D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49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8A2D4-B64E-4FE3-9B77-DB308F08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B89F7B-4C65-4968-8B2F-88E09B8C9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AE3A3-82CF-4F1E-A3AA-07C1E41F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BB2D0-A338-4C89-8C75-BF6BF4A9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4A2AE-9CE4-4E08-8D51-D73E2F509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24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6761A4-0C83-4CE3-A181-26C08242C2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F3D08-0867-4856-A8EB-B76217C0A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8DAA2-0F3B-4DFB-BF85-9FB2A843F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36433-A81B-4BC0-AE62-00CFC416C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CD200-DDE8-4F73-BDE3-BE48BBC7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91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userDrawn="1">
  <p:cSld name="1_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9" name="Google Shape;39;p27"/>
          <p:cNvSpPr txBox="1">
            <a:spLocks noGrp="1"/>
          </p:cNvSpPr>
          <p:nvPr>
            <p:ph type="sldNum" idx="12"/>
          </p:nvPr>
        </p:nvSpPr>
        <p:spPr>
          <a:xfrm>
            <a:off x="10693400" y="6329366"/>
            <a:ext cx="660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81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GenCy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E889-61DC-4C3F-93F1-75DCDFD544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25576" y="352696"/>
            <a:ext cx="5657366" cy="3357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1D724-43FA-48D9-8757-0D9F3815EBA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41574"/>
            <a:ext cx="9144000" cy="13162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Thursday Morning Session </a:t>
            </a:r>
          </a:p>
          <a:p>
            <a:r>
              <a:rPr lang="en-US" dirty="0"/>
              <a:t>9-10:30 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283F8-A210-44B3-B61F-56DC7252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A5D58-563C-4AA9-ACB6-A6B36099A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D8884-24F3-4BF9-977C-850C3207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E44081-F3D0-45B6-A033-BE5F597AF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6989" y="352697"/>
            <a:ext cx="5028588" cy="3357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A166A6-1F5B-47D5-B091-BA49153D7A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91367" y="5365076"/>
            <a:ext cx="4627265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78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enCy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72A1-5C39-4822-A398-72FF9437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FBC4-E234-4E13-8784-9ED7D0DED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F29DB-4D63-4DB7-A475-45B6AEE8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61871-EAB6-401B-B129-9B423B0B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A0D7-B4DC-49F3-8420-197CBAA33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1C10A-6878-4AB4-A02C-10854851A6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993" y="6097133"/>
            <a:ext cx="1082151" cy="717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FBEB5E-4DE7-4CFD-9816-99A1BE0783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25214" y="6152240"/>
            <a:ext cx="2528586" cy="47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38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72A1-5C39-4822-A398-72FF9437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FBC4-E234-4E13-8784-9ED7D0DED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F29DB-4D63-4DB7-A475-45B6AEE8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61871-EAB6-401B-B129-9B423B0B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A0D7-B4DC-49F3-8420-197CBAA33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39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59045-19D5-4466-820B-AC995D8F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DCB93-5F2E-4D06-B492-0003CD7F6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7726E-2CFC-4518-BF7A-CE2DA207B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150C1-C50E-48B1-85FC-B817E1D09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F3984-F135-497B-8EEA-68985393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31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32D1-F6D5-4739-BD4D-AB44C03E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F68DD-09DC-4131-9C96-48BC757F4D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6845B-5FDA-41CE-80A3-4429142A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6F249-907B-4695-B5C1-A5F802BA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280D8-ABB3-42EF-981E-2543CC441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47622-0130-4A8E-A656-B8536BF41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1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GenCybe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6F249-907B-4695-B5C1-A5F802BA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280D8-ABB3-42EF-981E-2543CC441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47622-0130-4A8E-A656-B8536BF41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3B64FC5-4C86-4948-B537-32A772C5A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2499"/>
          </a:xfrm>
        </p:spPr>
        <p:txBody>
          <a:bodyPr/>
          <a:lstStyle/>
          <a:p>
            <a:pPr algn="ctr"/>
            <a:r>
              <a:rPr lang="en-US" dirty="0"/>
              <a:t>Agenda for the Afternoon	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381888D-6306-4BDC-A527-FAA0E64259B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23229" y="1820691"/>
            <a:ext cx="5181600" cy="4794250"/>
          </a:xfrm>
        </p:spPr>
        <p:txBody>
          <a:bodyPr>
            <a:noAutofit/>
          </a:bodyPr>
          <a:lstStyle>
            <a:lvl1pPr>
              <a:defRPr baseline="0">
                <a:latin typeface="+mj-lt"/>
              </a:defRPr>
            </a:lvl1pPr>
          </a:lstStyle>
          <a:p>
            <a:pPr marL="0" indent="0" algn="l">
              <a:buNone/>
            </a:pPr>
            <a:r>
              <a:rPr lang="en-US" sz="16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12:30 – 1:30 PM  </a:t>
            </a:r>
          </a:p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Talk</a:t>
            </a:r>
            <a:endParaRPr lang="en-US" sz="1400" dirty="0">
              <a:effectLst/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More info</a:t>
            </a:r>
            <a:endParaRPr lang="en-US" sz="1400" dirty="0">
              <a:effectLst/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Info</a:t>
            </a:r>
            <a:endParaRPr lang="en-US" sz="1400" dirty="0">
              <a:effectLst/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l"/>
            <a:endParaRPr lang="en-US" sz="1600" dirty="0">
              <a:effectLst/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 algn="l">
              <a:buNone/>
            </a:pPr>
            <a:r>
              <a:rPr lang="en-US" sz="16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1:45 – 2:30 PM</a:t>
            </a:r>
          </a:p>
          <a:p>
            <a:pPr marL="0" indent="0">
              <a:buNone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2:45 PM – 3:00 PM</a:t>
            </a:r>
          </a:p>
          <a:p>
            <a:pPr marL="0" indent="0">
              <a:buNone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0" indent="0">
              <a:buNone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3:00 PM – 4:00 PM</a:t>
            </a:r>
          </a:p>
          <a:p>
            <a:pPr marL="0" indent="0">
              <a:buNone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C301E2-F93C-4A02-958D-082A770C5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1" y="136525"/>
            <a:ext cx="2659610" cy="16841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9838AE-E9C4-4F49-A5A4-15169CF63599}"/>
              </a:ext>
            </a:extLst>
          </p:cNvPr>
          <p:cNvSpPr txBox="1"/>
          <p:nvPr userDrawn="1"/>
        </p:nvSpPr>
        <p:spPr>
          <a:xfrm>
            <a:off x="7638939" y="4526915"/>
            <a:ext cx="281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Breaks:  1:30 – 1:45 PM   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718FCA-302E-4582-AD04-08BAD626E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57554" y="5812594"/>
            <a:ext cx="3835733" cy="72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9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8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DAD33-D97E-4485-89F5-85037C163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803ED-C663-4930-940F-720B8DF7C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AA7E6-85C8-461C-9F78-B46632733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79B852-AD22-4673-A139-D6699BA9FC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9E82C6-FC46-4706-98B2-8A689316B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66CA8D-4B96-4364-85FB-2D8A7ED8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99593A-70D2-4D68-BB5F-F9A2E075C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79BB5E-3E92-494C-B15A-74914E95E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44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B8AB-7A70-40BF-BA6B-533004CE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6ACAA2-32B3-4F47-9C0A-58FCF623C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4C98E-C30E-42F0-AB58-F7B1764BD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DB362-EB7D-438C-9019-B56BCCF8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20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115F61-18A0-4FD4-BF81-10127A864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CAE2D-F947-4708-A0A9-C91545111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92F61-5E89-4524-A2F1-997CE4282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4C3B1-5FF3-4E09-BE15-873E07F1D81C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FA95-B299-451B-B168-0884D7DD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68120-1020-4C79-991A-EC076668E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42E74-613F-4EA0-AFFA-9BF4B379A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3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50" r:id="rId4"/>
    <p:sldLayoutId id="2147483651" r:id="rId5"/>
    <p:sldLayoutId id="2147483652" r:id="rId6"/>
    <p:sldLayoutId id="2147483664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nc-sa/4.0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22.wmf"/><Relationship Id="rId3" Type="http://schemas.openxmlformats.org/officeDocument/2006/relationships/image" Target="../media/image23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9.wmf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21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18.wmf"/><Relationship Id="rId4" Type="http://schemas.openxmlformats.org/officeDocument/2006/relationships/image" Target="../media/image24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2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CB7A1-CA0E-4E23-8CBC-F8AAE9747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Networks and Wireshark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2F085-2B99-4B46-A85F-9F522232D2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Overview of Networking</a:t>
            </a:r>
          </a:p>
        </p:txBody>
      </p:sp>
    </p:spTree>
    <p:extLst>
      <p:ext uri="{BB962C8B-B14F-4D97-AF65-F5344CB8AC3E}">
        <p14:creationId xmlns:p14="http://schemas.microsoft.com/office/powerpoint/2010/main" val="1457014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B9F7E-A902-430D-8E17-FF4E324A4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Identifiers – The MAC Address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DB19DB-3B59-4131-9239-6AE76233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5"/>
            <a:ext cx="10515600" cy="22415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Computers are assigned IP addresses through software (changeable)</a:t>
            </a:r>
          </a:p>
          <a:p>
            <a:r>
              <a:rPr lang="en-US" dirty="0"/>
              <a:t>The hardware has its own identifier, MAC address (non-changeable)</a:t>
            </a:r>
          </a:p>
          <a:p>
            <a:r>
              <a:rPr lang="en-US" dirty="0"/>
              <a:t>Assigned at manufacture time, the first three bytes map to manufacturer (OUI listing) </a:t>
            </a:r>
          </a:p>
          <a:p>
            <a:r>
              <a:rPr lang="en-US" dirty="0"/>
              <a:t>Can tell information about network hardware connected through the network traffic. The MAC address has (leaks) this information</a:t>
            </a:r>
          </a:p>
        </p:txBody>
      </p:sp>
      <p:pic>
        <p:nvPicPr>
          <p:cNvPr id="9" name="Picture 2" descr="What is a MAC address and where is it located?">
            <a:extLst>
              <a:ext uri="{FF2B5EF4-FFF2-40B4-BE49-F238E27FC236}">
                <a16:creationId xmlns:a16="http://schemas.microsoft.com/office/drawing/2014/main" id="{8F116F5D-3ACA-4623-9CBE-677152C22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7860"/>
            <a:ext cx="5334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8BC8384-AF10-4E03-907A-68D5F4340C28}"/>
              </a:ext>
            </a:extLst>
          </p:cNvPr>
          <p:cNvSpPr txBox="1">
            <a:spLocks/>
          </p:cNvSpPr>
          <p:nvPr/>
        </p:nvSpPr>
        <p:spPr>
          <a:xfrm>
            <a:off x="838200" y="3557847"/>
            <a:ext cx="5257800" cy="2064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MAC addresses can be spoofed (faked), but generally the way to identify a specific physical network device</a:t>
            </a:r>
          </a:p>
        </p:txBody>
      </p:sp>
    </p:spTree>
    <p:extLst>
      <p:ext uri="{BB962C8B-B14F-4D97-AF65-F5344CB8AC3E}">
        <p14:creationId xmlns:p14="http://schemas.microsoft.com/office/powerpoint/2010/main" val="2645527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9E3E8-9CB7-448C-BDEF-3306F287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Not</a:t>
            </a:r>
            <a:r>
              <a:rPr lang="en-US" dirty="0"/>
              <a:t> Lost in Translation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FDBF6-FF5D-4E1A-BCAC-4434EAFB5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get from “example.com” to the IP address  93.184.216.34? </a:t>
            </a:r>
          </a:p>
          <a:p>
            <a:pPr lvl="1"/>
            <a:r>
              <a:rPr lang="en-US" dirty="0"/>
              <a:t>Answer: the </a:t>
            </a:r>
            <a:r>
              <a:rPr lang="en-US" b="1" dirty="0"/>
              <a:t>Domain Name System (DNS)</a:t>
            </a:r>
            <a:r>
              <a:rPr lang="en-US" dirty="0"/>
              <a:t>! </a:t>
            </a:r>
          </a:p>
          <a:p>
            <a:r>
              <a:rPr lang="en-US" dirty="0"/>
              <a:t>DNS is like a phonebook for domain names mapped to IP addresses.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23A6C1-9C26-4DCB-BF80-3E968113C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965" y="4111105"/>
            <a:ext cx="4219135" cy="238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770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59BFA-4A2B-458D-924F-BF4CDC2B0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43009-84A9-43D3-904A-0049B800C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68193" cy="4351338"/>
          </a:xfrm>
        </p:spPr>
        <p:txBody>
          <a:bodyPr/>
          <a:lstStyle/>
          <a:p>
            <a:r>
              <a:rPr lang="en-US" dirty="0"/>
              <a:t>Network ports indicate what type of service it is (email, file transfer, web).</a:t>
            </a:r>
          </a:p>
          <a:p>
            <a:r>
              <a:rPr lang="en-US" dirty="0"/>
              <a:t>Typical ports used when browsing the internet</a:t>
            </a:r>
          </a:p>
          <a:p>
            <a:pPr lvl="1"/>
            <a:r>
              <a:rPr lang="en-US" dirty="0"/>
              <a:t>Resolving a URL (www.example.com) to an IP address (198.41.0.4) uses the </a:t>
            </a:r>
            <a:r>
              <a:rPr lang="en-US" b="1" dirty="0"/>
              <a:t>Domain Name System (DNS) </a:t>
            </a:r>
            <a:r>
              <a:rPr lang="en-US" dirty="0"/>
              <a:t>on port 53</a:t>
            </a:r>
          </a:p>
          <a:p>
            <a:pPr lvl="1"/>
            <a:r>
              <a:rPr lang="en-US" dirty="0"/>
              <a:t>Unencrypted website traffic (HTTP) – Port 80 </a:t>
            </a:r>
          </a:p>
          <a:p>
            <a:pPr lvl="1"/>
            <a:r>
              <a:rPr lang="en-US" dirty="0"/>
              <a:t>Encrypted website traffic (HTTPS) – Port 443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3EDBB23-AEE9-4698-8784-0849065AE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375001"/>
              </p:ext>
            </p:extLst>
          </p:nvPr>
        </p:nvGraphicFramePr>
        <p:xfrm>
          <a:off x="7850522" y="575366"/>
          <a:ext cx="3688922" cy="6071684"/>
        </p:xfrm>
        <a:graphic>
          <a:graphicData uri="http://schemas.openxmlformats.org/drawingml/2006/table">
            <a:tbl>
              <a:tblPr/>
              <a:tblGrid>
                <a:gridCol w="822960">
                  <a:extLst>
                    <a:ext uri="{9D8B030D-6E8A-4147-A177-3AD203B41FA5}">
                      <a16:colId xmlns:a16="http://schemas.microsoft.com/office/drawing/2014/main" val="447495319"/>
                    </a:ext>
                  </a:extLst>
                </a:gridCol>
                <a:gridCol w="2865962">
                  <a:extLst>
                    <a:ext uri="{9D8B030D-6E8A-4147-A177-3AD203B41FA5}">
                      <a16:colId xmlns:a16="http://schemas.microsoft.com/office/drawing/2014/main" val="1557898180"/>
                    </a:ext>
                  </a:extLst>
                </a:gridCol>
              </a:tblGrid>
              <a:tr h="49364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Port Number</a:t>
                      </a:r>
                    </a:p>
                  </a:txBody>
                  <a:tcPr marL="52603" marR="52603" marT="52603" marB="52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Usage</a:t>
                      </a:r>
                    </a:p>
                  </a:txBody>
                  <a:tcPr marL="52603" marR="52603" marT="52603" marB="52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04770"/>
                  </a:ext>
                </a:extLst>
              </a:tr>
              <a:tr h="49364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endParaRPr lang="en-US" sz="3600" dirty="0">
                        <a:effectLst/>
                      </a:endParaRPr>
                    </a:p>
                  </a:txBody>
                  <a:tcPr marL="52603" marR="52603" marT="52603" marB="5260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</a:rPr>
                        <a:t>Telnet - Remote login service, unencrypted text messages</a:t>
                      </a:r>
                      <a:endParaRPr lang="en-US" sz="2800" dirty="0">
                        <a:effectLst/>
                      </a:endParaRPr>
                    </a:p>
                  </a:txBody>
                  <a:tcPr marL="52603" marR="52603" marT="52603" marB="5260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51044"/>
                  </a:ext>
                </a:extLst>
              </a:tr>
              <a:tr h="49364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endParaRPr lang="en-US" sz="3600" dirty="0">
                        <a:effectLst/>
                      </a:endParaRPr>
                    </a:p>
                  </a:txBody>
                  <a:tcPr marL="52603" marR="52603" marT="52603" marB="5260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</a:rPr>
                        <a:t>Simple Mail Transfer Protocol (SMTP) E-mail Routing</a:t>
                      </a:r>
                      <a:endParaRPr lang="en-US" sz="2800" dirty="0">
                        <a:effectLst/>
                      </a:endParaRPr>
                    </a:p>
                  </a:txBody>
                  <a:tcPr marL="52603" marR="52603" marT="52603" marB="5260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333068"/>
                  </a:ext>
                </a:extLst>
              </a:tr>
              <a:tr h="2473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</a:rPr>
                        <a:t>53</a:t>
                      </a:r>
                      <a:endParaRPr lang="en-US" sz="3600" dirty="0">
                        <a:effectLst/>
                      </a:endParaRPr>
                    </a:p>
                  </a:txBody>
                  <a:tcPr marL="52603" marR="52603" marT="52603" marB="5260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</a:rPr>
                        <a:t>Domain Name System (DNS) service</a:t>
                      </a:r>
                      <a:endParaRPr lang="en-US" sz="2800" dirty="0">
                        <a:effectLst/>
                      </a:endParaRPr>
                    </a:p>
                  </a:txBody>
                  <a:tcPr marL="52603" marR="52603" marT="52603" marB="5260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227195"/>
                  </a:ext>
                </a:extLst>
              </a:tr>
              <a:tr h="6726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</a:rPr>
                        <a:t>80</a:t>
                      </a:r>
                      <a:endParaRPr lang="en-US" sz="3600" dirty="0">
                        <a:effectLst/>
                      </a:endParaRPr>
                    </a:p>
                  </a:txBody>
                  <a:tcPr marL="52603" marR="52603" marT="52603" marB="5260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</a:rPr>
                        <a:t>Hypertext Transfer Protocol (HTTP) used in World Wide Web</a:t>
                      </a:r>
                      <a:endParaRPr lang="en-US" sz="2800" dirty="0">
                        <a:effectLst/>
                      </a:endParaRPr>
                    </a:p>
                  </a:txBody>
                  <a:tcPr marL="52603" marR="52603" marT="52603" marB="5260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231865"/>
                  </a:ext>
                </a:extLst>
              </a:tr>
              <a:tr h="6726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</a:rPr>
                        <a:t>110</a:t>
                      </a:r>
                      <a:endParaRPr lang="en-US" sz="3600" dirty="0">
                        <a:effectLst/>
                      </a:endParaRPr>
                    </a:p>
                  </a:txBody>
                  <a:tcPr marL="52603" marR="52603" marT="52603" marB="5260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</a:rPr>
                        <a:t>Post Office Protocol (POP3) used by e-mail clients to retrieve e-mail from a server</a:t>
                      </a:r>
                      <a:endParaRPr lang="en-US" sz="2800" dirty="0">
                        <a:effectLst/>
                      </a:endParaRPr>
                    </a:p>
                  </a:txBody>
                  <a:tcPr marL="52603" marR="52603" marT="52603" marB="5260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974449"/>
                  </a:ext>
                </a:extLst>
              </a:tr>
              <a:tr h="314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</a:rPr>
                        <a:t>123</a:t>
                      </a:r>
                      <a:endParaRPr lang="en-US" sz="3600" dirty="0">
                        <a:effectLst/>
                      </a:endParaRPr>
                    </a:p>
                  </a:txBody>
                  <a:tcPr marL="52603" marR="52603" marT="52603" marB="5260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</a:rPr>
                        <a:t>Network Time Protocol (NTP)</a:t>
                      </a:r>
                      <a:endParaRPr lang="en-US" sz="2800" dirty="0">
                        <a:effectLst/>
                      </a:endParaRPr>
                    </a:p>
                  </a:txBody>
                  <a:tcPr marL="52603" marR="52603" marT="52603" marB="5260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746542"/>
                  </a:ext>
                </a:extLst>
              </a:tr>
              <a:tr h="6726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</a:rPr>
                        <a:t>143</a:t>
                      </a:r>
                      <a:endParaRPr lang="en-US" sz="3600" dirty="0">
                        <a:effectLst/>
                      </a:endParaRPr>
                    </a:p>
                  </a:txBody>
                  <a:tcPr marL="52603" marR="52603" marT="52603" marB="5260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</a:rPr>
                        <a:t>Internet Message Access Protocol (IMAP) Management of Digital Mail</a:t>
                      </a:r>
                      <a:endParaRPr lang="en-US" sz="2800" dirty="0">
                        <a:effectLst/>
                      </a:endParaRPr>
                    </a:p>
                  </a:txBody>
                  <a:tcPr marL="52603" marR="52603" marT="52603" marB="5260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474996"/>
                  </a:ext>
                </a:extLst>
              </a:tr>
              <a:tr h="49364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</a:rPr>
                        <a:t>161</a:t>
                      </a:r>
                      <a:endParaRPr lang="en-US" sz="3600" dirty="0">
                        <a:effectLst/>
                      </a:endParaRPr>
                    </a:p>
                  </a:txBody>
                  <a:tcPr marL="52603" marR="52603" marT="52603" marB="5260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</a:rPr>
                        <a:t>Simple Network Management Protocol (SNMP)</a:t>
                      </a:r>
                      <a:endParaRPr lang="en-US" sz="2800" dirty="0">
                        <a:effectLst/>
                      </a:endParaRPr>
                    </a:p>
                  </a:txBody>
                  <a:tcPr marL="52603" marR="52603" marT="52603" marB="5260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93078"/>
                  </a:ext>
                </a:extLst>
              </a:tr>
              <a:tr h="314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</a:rPr>
                        <a:t>194</a:t>
                      </a:r>
                      <a:endParaRPr lang="en-US" sz="3600" dirty="0">
                        <a:effectLst/>
                      </a:endParaRPr>
                    </a:p>
                  </a:txBody>
                  <a:tcPr marL="52603" marR="52603" marT="52603" marB="5260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</a:rPr>
                        <a:t>Internet Relay Chat (IRC)</a:t>
                      </a:r>
                      <a:endParaRPr lang="en-US" sz="2800" dirty="0">
                        <a:effectLst/>
                      </a:endParaRPr>
                    </a:p>
                  </a:txBody>
                  <a:tcPr marL="52603" marR="52603" marT="52603" marB="5260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00577"/>
                  </a:ext>
                </a:extLst>
              </a:tr>
              <a:tr h="2824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</a:rPr>
                        <a:t>443</a:t>
                      </a:r>
                      <a:endParaRPr lang="en-US" sz="3600" dirty="0">
                        <a:effectLst/>
                      </a:endParaRPr>
                    </a:p>
                  </a:txBody>
                  <a:tcPr marL="52603" marR="52603" marT="52603" marB="5260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</a:rPr>
                        <a:t>HTTP Secure (HTTPS) HTTP over TLS/SSL</a:t>
                      </a:r>
                      <a:endParaRPr lang="en-US" sz="2800" dirty="0">
                        <a:effectLst/>
                      </a:endParaRPr>
                    </a:p>
                  </a:txBody>
                  <a:tcPr marL="52603" marR="52603" marT="52603" marB="5260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377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063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93020-15EE-224C-8409-F7CCBA9A4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think it’s possible to analyze data sent over the network? </a:t>
            </a:r>
          </a:p>
        </p:txBody>
      </p:sp>
      <p:pic>
        <p:nvPicPr>
          <p:cNvPr id="7170" name="Picture 2" descr="Question Mark PNG, SVG Clip art for Web - Download Clip Art, PNG Icon Arts">
            <a:extLst>
              <a:ext uri="{FF2B5EF4-FFF2-40B4-BE49-F238E27FC236}">
                <a16:creationId xmlns:a16="http://schemas.microsoft.com/office/drawing/2014/main" id="{887F7DEF-709B-4063-B8C8-F716B33490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946" y="2395243"/>
            <a:ext cx="2736108" cy="273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03ED-2B6E-1045-9D30-20E90F5F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Wireshark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9FB49-DE80-CE44-9666-8F7F57515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Wireshark is a powerful analysis software that allows you to not only capture network and device packets, but to analyze them too (i.e., a packet analyzer). </a:t>
            </a:r>
            <a:br>
              <a:rPr lang="en-US" sz="24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</a:br>
            <a:endParaRPr lang="en-US" sz="2400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Remember - A packet is a fragment of data that is sent over a network from one machine to another. This data usually includes a </a:t>
            </a:r>
            <a:r>
              <a:rPr lang="en-US" i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source port</a:t>
            </a:r>
            <a:r>
              <a:rPr lang="en-US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, </a:t>
            </a:r>
            <a:r>
              <a:rPr lang="en-US" i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source IP</a:t>
            </a:r>
            <a:r>
              <a:rPr lang="en-US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address, </a:t>
            </a:r>
            <a:r>
              <a:rPr lang="en-US" i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destination por</a:t>
            </a:r>
            <a:r>
              <a:rPr lang="en-US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t, </a:t>
            </a:r>
            <a:r>
              <a:rPr lang="en-US" i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destination IP</a:t>
            </a:r>
            <a:r>
              <a:rPr lang="en-US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, and other data that we will see in this lab. </a:t>
            </a:r>
          </a:p>
          <a:p>
            <a:pPr marL="11430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Wireshark allows a user to analyze the traffic traveling in and out of the machine, which can serve many uses.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CC0330-FC50-8145-B707-008112DF0FCA}"/>
              </a:ext>
            </a:extLst>
          </p:cNvPr>
          <p:cNvSpPr/>
          <p:nvPr/>
        </p:nvSpPr>
        <p:spPr>
          <a:xfrm>
            <a:off x="2152650" y="5861623"/>
            <a:ext cx="7886700" cy="251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tabLst>
                <a:tab pos="2971800" algn="ctr"/>
                <a:tab pos="5943600" algn="r"/>
              </a:tabLst>
            </a:pPr>
            <a:r>
              <a:rPr lang="de-DE" sz="10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© 2020 Virginia </a:t>
            </a:r>
            <a:r>
              <a:rPr lang="de-DE" sz="1000" dirty="0" err="1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Cyber</a:t>
            </a:r>
            <a:r>
              <a:rPr lang="de-DE" sz="10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Range.  </a:t>
            </a:r>
            <a:r>
              <a:rPr lang="de-DE" sz="1000" dirty="0" err="1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Created</a:t>
            </a:r>
            <a:r>
              <a:rPr lang="de-DE" sz="10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000" dirty="0" err="1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de-DE" sz="10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Thomas </a:t>
            </a:r>
            <a:r>
              <a:rPr lang="de-DE" sz="1000" dirty="0" err="1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Weeks</a:t>
            </a:r>
            <a:r>
              <a:rPr lang="en-US" sz="10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1000" u="sng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(CC BY-NC-SA 4.0)</a:t>
            </a:r>
            <a:endParaRPr lang="en-US" sz="1000" dirty="0"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103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03ED-2B6E-1045-9D30-20E90F5F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Wireshark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CC0330-FC50-8145-B707-008112DF0FCA}"/>
              </a:ext>
            </a:extLst>
          </p:cNvPr>
          <p:cNvSpPr/>
          <p:nvPr/>
        </p:nvSpPr>
        <p:spPr>
          <a:xfrm>
            <a:off x="2152650" y="5861623"/>
            <a:ext cx="7886700" cy="251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tabLst>
                <a:tab pos="2971800" algn="ctr"/>
                <a:tab pos="5943600" algn="r"/>
              </a:tabLst>
            </a:pPr>
            <a:r>
              <a:rPr lang="de-DE" sz="10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© 2020 Virginia </a:t>
            </a:r>
            <a:r>
              <a:rPr lang="de-DE" sz="1000" dirty="0" err="1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Cyber</a:t>
            </a:r>
            <a:r>
              <a:rPr lang="de-DE" sz="10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Range.  </a:t>
            </a:r>
            <a:r>
              <a:rPr lang="de-DE" sz="1000" dirty="0" err="1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Created</a:t>
            </a:r>
            <a:r>
              <a:rPr lang="de-DE" sz="10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000" dirty="0" err="1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de-DE" sz="10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Thomas </a:t>
            </a:r>
            <a:r>
              <a:rPr lang="de-DE" sz="1000" dirty="0" err="1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Weeks</a:t>
            </a:r>
            <a:r>
              <a:rPr lang="en-US" sz="10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1000" u="sng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(CC BY-NC-SA 4.0)</a:t>
            </a:r>
            <a:endParaRPr lang="en-US" sz="1000" dirty="0"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12C326-68C9-49CA-8D25-7271FD27E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566" y="1391865"/>
            <a:ext cx="7272087" cy="4650294"/>
          </a:xfrm>
          <a:prstGeom prst="rect">
            <a:avLst/>
          </a:prstGeom>
        </p:spPr>
      </p:pic>
      <p:pic>
        <p:nvPicPr>
          <p:cNvPr id="8194" name="Picture 2" descr="Capítulo 3: Seguridad en la comunicación - Página 2 de 3 - SomeBooks.es">
            <a:extLst>
              <a:ext uri="{FF2B5EF4-FFF2-40B4-BE49-F238E27FC236}">
                <a16:creationId xmlns:a16="http://schemas.microsoft.com/office/drawing/2014/main" id="{315686C7-8E77-4F37-93FD-E351DBEA4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608" y="144155"/>
            <a:ext cx="3195484" cy="88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73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F85D-2D41-4BD5-A97E-307A989C8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of the Sharks</a:t>
            </a:r>
          </a:p>
        </p:txBody>
      </p:sp>
      <p:pic>
        <p:nvPicPr>
          <p:cNvPr id="9218" name="Picture 2" descr="Baby shark clipart adorable pictures on Cliparts Pub 2020! 🔝">
            <a:extLst>
              <a:ext uri="{FF2B5EF4-FFF2-40B4-BE49-F238E27FC236}">
                <a16:creationId xmlns:a16="http://schemas.microsoft.com/office/drawing/2014/main" id="{7B72E96B-1161-489F-AEB4-C836C73E3E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899" y="1690688"/>
            <a:ext cx="305590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apítulo 3: Seguridad en la comunicación - Página 2 de 3 - SomeBooks.es">
            <a:extLst>
              <a:ext uri="{FF2B5EF4-FFF2-40B4-BE49-F238E27FC236}">
                <a16:creationId xmlns:a16="http://schemas.microsoft.com/office/drawing/2014/main" id="{097BA4D0-93E7-4A84-AEDE-140735F0B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95" y="2767364"/>
            <a:ext cx="4517308" cy="124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E2F86B-7BA8-4372-B695-B0A9F379E0FE}"/>
              </a:ext>
            </a:extLst>
          </p:cNvPr>
          <p:cNvSpPr txBox="1"/>
          <p:nvPr/>
        </p:nvSpPr>
        <p:spPr>
          <a:xfrm>
            <a:off x="6469361" y="2944344"/>
            <a:ext cx="816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≠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028201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D808-1E38-C740-8455-1F3844DA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Why Use Wireshark?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342F0-0401-3A46-9743-FF313B28D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Troubleshoot network connections.</a:t>
            </a:r>
          </a:p>
          <a:p>
            <a:pPr lvl="0"/>
            <a:r>
              <a:rPr lang="en-US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Filter data between two hosts to see a single network “conversation.”</a:t>
            </a:r>
          </a:p>
          <a:p>
            <a:pPr lvl="0"/>
            <a:r>
              <a:rPr lang="en-US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Comparing all “conversations” to discover bad actors or “bandwidth hogs.”</a:t>
            </a:r>
          </a:p>
          <a:p>
            <a:pPr lvl="0"/>
            <a:r>
              <a:rPr lang="en-US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Filter captured data to analyze specific protocols and ports being used. </a:t>
            </a:r>
          </a:p>
          <a:p>
            <a:pPr lvl="0"/>
            <a:r>
              <a:rPr lang="en-US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Analyze specific statistics about the traffic coming in and out of the system.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41FC29-129B-B140-AE0F-2321199249A5}"/>
              </a:ext>
            </a:extLst>
          </p:cNvPr>
          <p:cNvSpPr/>
          <p:nvPr/>
        </p:nvSpPr>
        <p:spPr>
          <a:xfrm>
            <a:off x="2152650" y="5861623"/>
            <a:ext cx="7886700" cy="251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tabLst>
                <a:tab pos="2971800" algn="ctr"/>
                <a:tab pos="5943600" algn="r"/>
              </a:tabLst>
            </a:pPr>
            <a:r>
              <a:rPr lang="de-DE" sz="10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Adapted from © 2020 Virginia Cyber Range.  </a:t>
            </a:r>
            <a:r>
              <a:rPr lang="de-DE" sz="1000" dirty="0" err="1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Created</a:t>
            </a:r>
            <a:r>
              <a:rPr lang="de-DE" sz="10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000" dirty="0" err="1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de-DE" sz="10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Thomas </a:t>
            </a:r>
            <a:r>
              <a:rPr lang="de-DE" sz="1000" dirty="0" err="1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Weeks</a:t>
            </a:r>
            <a:r>
              <a:rPr lang="en-US" sz="10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1000" u="sng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(CC BY-NC-SA 4.0)</a:t>
            </a:r>
            <a:endParaRPr lang="en-US" sz="1000" dirty="0"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503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9D764-6976-F343-BD15-7A135018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Lab	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90AAA0E-8BDC-4EF7-B464-90A420971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Wireshark allows you to view pieces of data (called packets) in real-time as they go in and out of a system and can be saved as packet capture or </a:t>
            </a:r>
            <a:r>
              <a:rPr lang="en-US" sz="2400" b="1" dirty="0" err="1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pcap</a:t>
            </a:r>
            <a:r>
              <a:rPr lang="en-US" sz="24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files</a:t>
            </a:r>
            <a:r>
              <a:rPr lang="en-US" sz="24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.</a:t>
            </a:r>
          </a:p>
          <a:p>
            <a:pPr marL="114300" indent="0">
              <a:buNone/>
            </a:pPr>
            <a:r>
              <a:rPr lang="en-US" sz="24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4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In this lab, you will be analyzing packet capture files (network forensics). </a:t>
            </a:r>
          </a:p>
          <a:p>
            <a:pPr marL="114300" indent="0">
              <a:buNone/>
            </a:pPr>
            <a:endParaRPr lang="en-US" sz="2400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The objectives at the end of the lab is understand:</a:t>
            </a:r>
          </a:p>
          <a:p>
            <a:pPr lvl="1"/>
            <a:r>
              <a:rPr lang="en-US" dirty="0"/>
              <a:t>Wireshark overview</a:t>
            </a:r>
          </a:p>
          <a:p>
            <a:pPr lvl="1"/>
            <a:r>
              <a:rPr lang="en-US" dirty="0"/>
              <a:t>Analyzing DNS Packets</a:t>
            </a:r>
          </a:p>
          <a:p>
            <a:pPr lvl="1"/>
            <a:r>
              <a:rPr lang="en-US" dirty="0"/>
              <a:t>Name-to-IP address resolution</a:t>
            </a:r>
          </a:p>
          <a:p>
            <a:pPr lvl="1"/>
            <a:r>
              <a:rPr lang="en-US" dirty="0"/>
              <a:t>Wireless access points and identifiers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97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FC3DD0B-8BD6-479D-AB82-55C4014A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Debrief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99E40F-144A-4A49-8FDC-A1613CD0C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69073"/>
            <a:ext cx="4019549" cy="401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17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78D1-FB8F-490F-A6EF-FE0561AA6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84B971-ED41-4FED-9792-B953F6279BA0}"/>
              </a:ext>
            </a:extLst>
          </p:cNvPr>
          <p:cNvSpPr txBox="1">
            <a:spLocks/>
          </p:cNvSpPr>
          <p:nvPr/>
        </p:nvSpPr>
        <p:spPr>
          <a:xfrm>
            <a:off x="4284920" y="1825625"/>
            <a:ext cx="72549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When you connect two or more computers or devices, you have “networked” them together</a:t>
            </a:r>
          </a:p>
          <a:p>
            <a:endParaRPr lang="en-US"/>
          </a:p>
          <a:p>
            <a:r>
              <a:rPr lang="en-US" b="1"/>
              <a:t>Networks</a:t>
            </a:r>
            <a:r>
              <a:rPr lang="en-US"/>
              <a:t> can use wires and radio waves (wi-fi)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Usually, you want or need more than two devices talking to each other</a:t>
            </a:r>
          </a:p>
          <a:p>
            <a:pPr lvl="1"/>
            <a:r>
              <a:rPr lang="en-US"/>
              <a:t>Introduce more networking hardware to help</a:t>
            </a:r>
          </a:p>
          <a:p>
            <a:pPr lvl="1"/>
            <a:r>
              <a:rPr lang="en-US"/>
              <a:t>A </a:t>
            </a:r>
            <a:r>
              <a:rPr lang="en-US" b="1"/>
              <a:t>router</a:t>
            </a:r>
            <a:r>
              <a:rPr lang="en-US"/>
              <a:t> symbol shows both wired and wireless network</a:t>
            </a:r>
            <a:endParaRPr lang="en-US" dirty="0"/>
          </a:p>
        </p:txBody>
      </p:sp>
      <p:pic>
        <p:nvPicPr>
          <p:cNvPr id="5" name="Content Placeholder 4" descr="Laptop">
            <a:extLst>
              <a:ext uri="{FF2B5EF4-FFF2-40B4-BE49-F238E27FC236}">
                <a16:creationId xmlns:a16="http://schemas.microsoft.com/office/drawing/2014/main" id="{9C0A2B6B-34A8-4E0A-85CB-1D92506A3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386" y="1594992"/>
            <a:ext cx="914400" cy="914400"/>
          </a:xfrm>
          <a:prstGeom prst="rect">
            <a:avLst/>
          </a:prstGeom>
        </p:spPr>
      </p:pic>
      <p:pic>
        <p:nvPicPr>
          <p:cNvPr id="6" name="Content Placeholder 4" descr="Laptop">
            <a:extLst>
              <a:ext uri="{FF2B5EF4-FFF2-40B4-BE49-F238E27FC236}">
                <a16:creationId xmlns:a16="http://schemas.microsoft.com/office/drawing/2014/main" id="{D2B58854-2704-4DC6-8BD8-BB5CDE892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4854" y="1594992"/>
            <a:ext cx="914400" cy="914400"/>
          </a:xfrm>
          <a:prstGeom prst="rect">
            <a:avLst/>
          </a:prstGeom>
        </p:spPr>
      </p:pic>
      <p:pic>
        <p:nvPicPr>
          <p:cNvPr id="7" name="Graphic 6" descr="Internet">
            <a:extLst>
              <a:ext uri="{FF2B5EF4-FFF2-40B4-BE49-F238E27FC236}">
                <a16:creationId xmlns:a16="http://schemas.microsoft.com/office/drawing/2014/main" id="{B2CF1893-1A94-42FD-B366-261F5A6A0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386" y="2931133"/>
            <a:ext cx="914400" cy="914400"/>
          </a:xfrm>
          <a:prstGeom prst="rect">
            <a:avLst/>
          </a:prstGeom>
        </p:spPr>
      </p:pic>
      <p:pic>
        <p:nvPicPr>
          <p:cNvPr id="8" name="Graphic 7" descr="Internet">
            <a:extLst>
              <a:ext uri="{FF2B5EF4-FFF2-40B4-BE49-F238E27FC236}">
                <a16:creationId xmlns:a16="http://schemas.microsoft.com/office/drawing/2014/main" id="{339176CF-4BF2-4269-B480-78E1A791F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45487" y="2931133"/>
            <a:ext cx="914400" cy="914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C94CF0-9F64-4AE8-8E1F-9B58B76FD7BE}"/>
              </a:ext>
            </a:extLst>
          </p:cNvPr>
          <p:cNvCxnSpPr>
            <a:cxnSpLocks/>
          </p:cNvCxnSpPr>
          <p:nvPr/>
        </p:nvCxnSpPr>
        <p:spPr>
          <a:xfrm>
            <a:off x="1743740" y="3402417"/>
            <a:ext cx="839972" cy="0"/>
          </a:xfrm>
          <a:prstGeom prst="line">
            <a:avLst/>
          </a:prstGeom>
          <a:ln w="539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Internet">
            <a:extLst>
              <a:ext uri="{FF2B5EF4-FFF2-40B4-BE49-F238E27FC236}">
                <a16:creationId xmlns:a16="http://schemas.microsoft.com/office/drawing/2014/main" id="{78A7EAD6-6BE7-4735-87BF-C43BD612E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753" y="4387684"/>
            <a:ext cx="914400" cy="914400"/>
          </a:xfrm>
          <a:prstGeom prst="rect">
            <a:avLst/>
          </a:prstGeom>
        </p:spPr>
      </p:pic>
      <p:pic>
        <p:nvPicPr>
          <p:cNvPr id="11" name="Graphic 10" descr="Internet">
            <a:extLst>
              <a:ext uri="{FF2B5EF4-FFF2-40B4-BE49-F238E27FC236}">
                <a16:creationId xmlns:a16="http://schemas.microsoft.com/office/drawing/2014/main" id="{090ECB01-6A72-42A8-8D39-BA424658B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6509" y="4401769"/>
            <a:ext cx="914400" cy="914400"/>
          </a:xfrm>
          <a:prstGeom prst="rect">
            <a:avLst/>
          </a:prstGeom>
        </p:spPr>
      </p:pic>
      <p:pic>
        <p:nvPicPr>
          <p:cNvPr id="12" name="Graphic 11" descr="Internet">
            <a:extLst>
              <a:ext uri="{FF2B5EF4-FFF2-40B4-BE49-F238E27FC236}">
                <a16:creationId xmlns:a16="http://schemas.microsoft.com/office/drawing/2014/main" id="{EEE20096-767C-4EB4-A9F9-81B7C16DE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3756" y="5454492"/>
            <a:ext cx="914400" cy="914400"/>
          </a:xfrm>
          <a:prstGeom prst="rect">
            <a:avLst/>
          </a:prstGeom>
        </p:spPr>
      </p:pic>
      <p:pic>
        <p:nvPicPr>
          <p:cNvPr id="13" name="Graphic 12" descr="Internet">
            <a:extLst>
              <a:ext uri="{FF2B5EF4-FFF2-40B4-BE49-F238E27FC236}">
                <a16:creationId xmlns:a16="http://schemas.microsoft.com/office/drawing/2014/main" id="{DA9EB678-2222-4E8F-8B9B-7E14FFD38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1814" y="5454492"/>
            <a:ext cx="914400" cy="914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19E747-2E79-41D2-8B55-72A1BA88C804}"/>
              </a:ext>
            </a:extLst>
          </p:cNvPr>
          <p:cNvCxnSpPr>
            <a:cxnSpLocks/>
          </p:cNvCxnSpPr>
          <p:nvPr/>
        </p:nvCxnSpPr>
        <p:spPr>
          <a:xfrm>
            <a:off x="652131" y="5369428"/>
            <a:ext cx="2824716" cy="0"/>
          </a:xfrm>
          <a:prstGeom prst="line">
            <a:avLst/>
          </a:prstGeom>
          <a:ln w="539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CB5964-B0CF-4CEA-B666-614E8AFCA09C}"/>
              </a:ext>
            </a:extLst>
          </p:cNvPr>
          <p:cNvCxnSpPr>
            <a:cxnSpLocks/>
          </p:cNvCxnSpPr>
          <p:nvPr/>
        </p:nvCxnSpPr>
        <p:spPr>
          <a:xfrm>
            <a:off x="1318437" y="5092995"/>
            <a:ext cx="0" cy="276433"/>
          </a:xfrm>
          <a:prstGeom prst="line">
            <a:avLst/>
          </a:prstGeom>
          <a:ln w="539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A5C1A2-AAB5-407F-BFC1-BFC9CA262DA4}"/>
              </a:ext>
            </a:extLst>
          </p:cNvPr>
          <p:cNvCxnSpPr>
            <a:cxnSpLocks/>
          </p:cNvCxnSpPr>
          <p:nvPr/>
        </p:nvCxnSpPr>
        <p:spPr>
          <a:xfrm>
            <a:off x="1640956" y="5369428"/>
            <a:ext cx="0" cy="276433"/>
          </a:xfrm>
          <a:prstGeom prst="line">
            <a:avLst/>
          </a:prstGeom>
          <a:ln w="539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C58A9EB-415F-45FC-AD33-969BEB5623EE}"/>
              </a:ext>
            </a:extLst>
          </p:cNvPr>
          <p:cNvCxnSpPr>
            <a:cxnSpLocks/>
          </p:cNvCxnSpPr>
          <p:nvPr/>
        </p:nvCxnSpPr>
        <p:spPr>
          <a:xfrm>
            <a:off x="3009014" y="5362332"/>
            <a:ext cx="0" cy="276433"/>
          </a:xfrm>
          <a:prstGeom prst="line">
            <a:avLst/>
          </a:prstGeom>
          <a:ln w="539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Wireless router">
            <a:extLst>
              <a:ext uri="{FF2B5EF4-FFF2-40B4-BE49-F238E27FC236}">
                <a16:creationId xmlns:a16="http://schemas.microsoft.com/office/drawing/2014/main" id="{99E3F78B-50F8-433A-8CF0-209537587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71283" y="4699562"/>
            <a:ext cx="914400" cy="914400"/>
          </a:xfrm>
          <a:prstGeom prst="rect">
            <a:avLst/>
          </a:prstGeom>
        </p:spPr>
      </p:pic>
      <p:pic>
        <p:nvPicPr>
          <p:cNvPr id="19" name="Graphic 18" descr="Wireless">
            <a:extLst>
              <a:ext uri="{FF2B5EF4-FFF2-40B4-BE49-F238E27FC236}">
                <a16:creationId xmlns:a16="http://schemas.microsoft.com/office/drawing/2014/main" id="{A8C6FFD3-45B4-425C-A67B-6771ED5A87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05467" y="4722499"/>
            <a:ext cx="386318" cy="38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2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1ADC-040F-4278-8770-D2380C48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the Same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A64C5-AB32-4E25-95A7-32B0DA579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Information exchange must be done so that all parties can understand the information being shared</a:t>
            </a:r>
          </a:p>
          <a:p>
            <a:r>
              <a:rPr lang="en-US" dirty="0"/>
              <a:t>What happens if you show up to a class and your teacher is speaking Korean and you only know French? How well does that information exchange work? </a:t>
            </a:r>
          </a:p>
          <a:p>
            <a:r>
              <a:rPr lang="en-US" dirty="0"/>
              <a:t>There has to be an agreement on the language used for exchanging human information </a:t>
            </a:r>
          </a:p>
          <a:p>
            <a:r>
              <a:rPr lang="en-US" dirty="0"/>
              <a:t>Computers are the same – they need to agree on how to exchange information</a:t>
            </a:r>
          </a:p>
          <a:p>
            <a:pPr lvl="1"/>
            <a:r>
              <a:rPr lang="en-US" dirty="0"/>
              <a:t>These </a:t>
            </a:r>
            <a:r>
              <a:rPr lang="en-US" b="1" dirty="0"/>
              <a:t>network protocols</a:t>
            </a:r>
            <a:r>
              <a:rPr lang="en-US" dirty="0"/>
              <a:t> provide a common “language” for how to communicate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535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38CA3-F309-43F0-8BE7-6AB04054E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AF693-71FD-4A82-9FE2-7A43C9DEB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Definition: A set of rules that governs the connection of computer systems to the internet (Oxford Dictionary)</a:t>
            </a:r>
          </a:p>
          <a:p>
            <a:r>
              <a:rPr lang="en-US" dirty="0"/>
              <a:t>Ever heard of TCP/IP? </a:t>
            </a:r>
          </a:p>
          <a:p>
            <a:pPr lvl="1"/>
            <a:r>
              <a:rPr lang="en-US" b="1" dirty="0"/>
              <a:t>TCP</a:t>
            </a:r>
            <a:r>
              <a:rPr lang="en-US" dirty="0"/>
              <a:t> = Transmission Control Protocol </a:t>
            </a:r>
          </a:p>
          <a:p>
            <a:pPr lvl="1"/>
            <a:r>
              <a:rPr lang="en-US" b="1" dirty="0"/>
              <a:t>IP</a:t>
            </a:r>
            <a:r>
              <a:rPr lang="en-US" dirty="0"/>
              <a:t> = Internet Protocol </a:t>
            </a:r>
          </a:p>
          <a:p>
            <a:r>
              <a:rPr lang="en-US" dirty="0"/>
              <a:t>The two protocols are used together to establish and maintain a network conversation</a:t>
            </a:r>
          </a:p>
          <a:p>
            <a:r>
              <a:rPr lang="en-US" dirty="0"/>
              <a:t>TCP focuses on establishing and maintaining a </a:t>
            </a:r>
            <a:r>
              <a:rPr lang="en-US" b="1" dirty="0"/>
              <a:t>network connection</a:t>
            </a:r>
          </a:p>
          <a:p>
            <a:pPr lvl="1"/>
            <a:r>
              <a:rPr lang="en-US" dirty="0"/>
              <a:t>Connection-oriented, knows if a packet is missing</a:t>
            </a:r>
          </a:p>
          <a:p>
            <a:r>
              <a:rPr lang="en-US" dirty="0"/>
              <a:t>IP defines how computers send </a:t>
            </a:r>
            <a:r>
              <a:rPr lang="en-US" b="1" dirty="0"/>
              <a:t>packets</a:t>
            </a:r>
            <a:r>
              <a:rPr lang="en-US" dirty="0"/>
              <a:t> of data to each other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702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38CA3-F309-43F0-8BE7-6AB04054E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Protocols –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AF693-71FD-4A82-9FE2-7A43C9DEB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addition to TCP, there is UDP</a:t>
            </a:r>
          </a:p>
          <a:p>
            <a:pPr lvl="1"/>
            <a:r>
              <a:rPr lang="en-US" b="1" dirty="0"/>
              <a:t>UDP</a:t>
            </a:r>
            <a:r>
              <a:rPr lang="en-US" dirty="0"/>
              <a:t> = User Datagram Protocol </a:t>
            </a:r>
          </a:p>
          <a:p>
            <a:pPr lvl="1"/>
            <a:r>
              <a:rPr lang="en-US" dirty="0"/>
              <a:t>Unlike TCP, UDP doesn't guarantee that the packets will get to the right destinations.</a:t>
            </a:r>
          </a:p>
          <a:p>
            <a:pPr lvl="1"/>
            <a:r>
              <a:rPr lang="en-US" dirty="0"/>
              <a:t>UDP uses </a:t>
            </a:r>
            <a:r>
              <a:rPr lang="en-US" b="1" dirty="0"/>
              <a:t>IP</a:t>
            </a:r>
            <a:r>
              <a:rPr lang="en-US" dirty="0"/>
              <a:t> (Internet Protocol) as well</a:t>
            </a:r>
          </a:p>
          <a:p>
            <a:r>
              <a:rPr lang="en-US" dirty="0"/>
              <a:t>UDP is connection-less</a:t>
            </a:r>
            <a:endParaRPr lang="en-US" b="1" dirty="0"/>
          </a:p>
          <a:p>
            <a:r>
              <a:rPr lang="en-US" dirty="0"/>
              <a:t>UDP is less reliable than TCP</a:t>
            </a:r>
          </a:p>
          <a:p>
            <a:pPr lvl="1"/>
            <a:r>
              <a:rPr lang="en-US" dirty="0"/>
              <a:t>Relies on devices in between the sending and receiving computers to correctly get the data where it's supposed to go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200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FF87-7C7A-4F1C-AB7E-DE2E38515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Traffic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5AE98-805D-4F0A-ACD3-0F5EC065C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Packets</a:t>
            </a:r>
            <a:r>
              <a:rPr lang="en-US" dirty="0"/>
              <a:t> on a network are pieces of a file that sent over the network and re-assembled on the receiving side.</a:t>
            </a:r>
          </a:p>
          <a:p>
            <a:r>
              <a:rPr lang="en-US" dirty="0"/>
              <a:t>Imagine the network is a straw and you want to push through a sandwich. </a:t>
            </a:r>
          </a:p>
          <a:p>
            <a:r>
              <a:rPr lang="en-US" dirty="0"/>
              <a:t>How do you do it? One small piece (packet) at a time. </a:t>
            </a:r>
          </a:p>
        </p:txBody>
      </p:sp>
      <p:pic>
        <p:nvPicPr>
          <p:cNvPr id="7" name="Graphic 6" descr="Hot dog">
            <a:extLst>
              <a:ext uri="{FF2B5EF4-FFF2-40B4-BE49-F238E27FC236}">
                <a16:creationId xmlns:a16="http://schemas.microsoft.com/office/drawing/2014/main" id="{8E77A1F1-49F4-4CAD-BA0F-034CB54BA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7211" y="181113"/>
            <a:ext cx="1771852" cy="1771852"/>
          </a:xfrm>
          <a:prstGeom prst="rect">
            <a:avLst/>
          </a:prstGeom>
        </p:spPr>
      </p:pic>
      <p:pic>
        <p:nvPicPr>
          <p:cNvPr id="9" name="Graphic 8" descr="Hot dog">
            <a:extLst>
              <a:ext uri="{FF2B5EF4-FFF2-40B4-BE49-F238E27FC236}">
                <a16:creationId xmlns:a16="http://schemas.microsoft.com/office/drawing/2014/main" id="{1B604752-CD33-419B-B2DB-34B254E26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5932" y="181113"/>
            <a:ext cx="1771852" cy="177185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036FA7-DA6C-47B2-9E55-1CB6107513CB}"/>
              </a:ext>
            </a:extLst>
          </p:cNvPr>
          <p:cNvCxnSpPr>
            <a:cxnSpLocks/>
          </p:cNvCxnSpPr>
          <p:nvPr/>
        </p:nvCxnSpPr>
        <p:spPr>
          <a:xfrm flipV="1">
            <a:off x="7017488" y="1169582"/>
            <a:ext cx="2583712" cy="1"/>
          </a:xfrm>
          <a:prstGeom prst="line">
            <a:avLst/>
          </a:prstGeom>
          <a:ln w="730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F2C0008-4C37-415E-9AC5-A7CA8840C686}"/>
              </a:ext>
            </a:extLst>
          </p:cNvPr>
          <p:cNvSpPr txBox="1"/>
          <p:nvPr/>
        </p:nvSpPr>
        <p:spPr>
          <a:xfrm>
            <a:off x="7289063" y="644577"/>
            <a:ext cx="231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“Straw” - Network</a:t>
            </a:r>
          </a:p>
        </p:txBody>
      </p:sp>
    </p:spTree>
    <p:extLst>
      <p:ext uri="{BB962C8B-B14F-4D97-AF65-F5344CB8AC3E}">
        <p14:creationId xmlns:p14="http://schemas.microsoft.com/office/powerpoint/2010/main" val="4160359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2FC053A-9E16-451F-848F-3B034B173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638" y="365125"/>
            <a:ext cx="7756161" cy="1325563"/>
          </a:xfrm>
        </p:spPr>
        <p:txBody>
          <a:bodyPr/>
          <a:lstStyle/>
          <a:p>
            <a:r>
              <a:rPr lang="en-US" dirty="0"/>
              <a:t>Network Data Packets Concept Map</a:t>
            </a:r>
          </a:p>
        </p:txBody>
      </p:sp>
      <p:pic>
        <p:nvPicPr>
          <p:cNvPr id="28" name="Content Placeholder 4">
            <a:extLst>
              <a:ext uri="{FF2B5EF4-FFF2-40B4-BE49-F238E27FC236}">
                <a16:creationId xmlns:a16="http://schemas.microsoft.com/office/drawing/2014/main" id="{3201136C-DE4C-47EC-AEAD-ECC368091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79" y="209862"/>
            <a:ext cx="2563986" cy="2416006"/>
          </a:xfr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FCB6F7C-A13D-4081-ABC3-1F9361450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79" y="2755850"/>
            <a:ext cx="2564358" cy="241600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EA30D42-AB4A-4002-8EDC-437939034475}"/>
              </a:ext>
            </a:extLst>
          </p:cNvPr>
          <p:cNvGrpSpPr/>
          <p:nvPr/>
        </p:nvGrpSpPr>
        <p:grpSpPr>
          <a:xfrm>
            <a:off x="3311810" y="3758065"/>
            <a:ext cx="289434" cy="262881"/>
            <a:chOff x="3311810" y="3472306"/>
            <a:chExt cx="604058" cy="548640"/>
          </a:xfrm>
        </p:grpSpPr>
        <p:sp>
          <p:nvSpPr>
            <p:cNvPr id="31" name="Callout: Line 30">
              <a:extLst>
                <a:ext uri="{FF2B5EF4-FFF2-40B4-BE49-F238E27FC236}">
                  <a16:creationId xmlns:a16="http://schemas.microsoft.com/office/drawing/2014/main" id="{A4C3EA50-87C6-49A1-A3B5-6F846287B86D}"/>
                </a:ext>
              </a:extLst>
            </p:cNvPr>
            <p:cNvSpPr/>
            <p:nvPr/>
          </p:nvSpPr>
          <p:spPr>
            <a:xfrm>
              <a:off x="3350658" y="3472306"/>
              <a:ext cx="518267" cy="548640"/>
            </a:xfrm>
            <a:prstGeom prst="borderCallout1">
              <a:avLst>
                <a:gd name="adj1" fmla="val 18750"/>
                <a:gd name="adj2" fmla="val -8333"/>
                <a:gd name="adj3" fmla="val 5286"/>
                <a:gd name="adj4" fmla="val -464399"/>
              </a:avLst>
            </a:prstGeom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32" name="Object 31">
              <a:extLst>
                <a:ext uri="{FF2B5EF4-FFF2-40B4-BE49-F238E27FC236}">
                  <a16:creationId xmlns:a16="http://schemas.microsoft.com/office/drawing/2014/main" id="{6A064701-889E-41E3-8CF6-9837CF85B0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1810" y="3472306"/>
            <a:ext cx="604058" cy="548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6" r:id="rId5" imgW="1383840" imgH="1257120" progId="">
                    <p:embed/>
                  </p:oleObj>
                </mc:Choice>
                <mc:Fallback>
                  <p:oleObj r:id="rId5" imgW="1383840" imgH="1257120" progId="">
                    <p:embed/>
                    <p:pic>
                      <p:nvPicPr>
                        <p:cNvPr id="16" name="Object 15">
                          <a:extLst>
                            <a:ext uri="{FF2B5EF4-FFF2-40B4-BE49-F238E27FC236}">
                              <a16:creationId xmlns:a16="http://schemas.microsoft.com/office/drawing/2014/main" id="{3AB87709-BE09-49BB-B250-70C20857DE4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311810" y="3472306"/>
                          <a:ext cx="604058" cy="5486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254D876-709F-4E13-953B-930EF4505374}"/>
              </a:ext>
            </a:extLst>
          </p:cNvPr>
          <p:cNvGrpSpPr/>
          <p:nvPr/>
        </p:nvGrpSpPr>
        <p:grpSpPr>
          <a:xfrm>
            <a:off x="5501673" y="3083245"/>
            <a:ext cx="4406825" cy="1169237"/>
            <a:chOff x="5501673" y="3083245"/>
            <a:chExt cx="4406825" cy="116923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02E2674-FB56-488F-806E-6230CDDD3A3E}"/>
                </a:ext>
              </a:extLst>
            </p:cNvPr>
            <p:cNvSpPr/>
            <p:nvPr/>
          </p:nvSpPr>
          <p:spPr>
            <a:xfrm>
              <a:off x="5501673" y="3158196"/>
              <a:ext cx="4406825" cy="1094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35" name="Object 34">
              <a:extLst>
                <a:ext uri="{FF2B5EF4-FFF2-40B4-BE49-F238E27FC236}">
                  <a16:creationId xmlns:a16="http://schemas.microsoft.com/office/drawing/2014/main" id="{271BD8B4-E81C-4BD0-809E-245D8D80DD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128948" y="3807501"/>
            <a:ext cx="343915" cy="3439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7" r:id="rId7" imgW="1396800" imgH="1282320" progId="">
                    <p:embed/>
                  </p:oleObj>
                </mc:Choice>
                <mc:Fallback>
                  <p:oleObj r:id="rId7" imgW="1396800" imgH="1282320" progId="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7C152453-48DE-4920-A55E-13F3E5F6175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128948" y="3807501"/>
                          <a:ext cx="343915" cy="34391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5">
              <a:extLst>
                <a:ext uri="{FF2B5EF4-FFF2-40B4-BE49-F238E27FC236}">
                  <a16:creationId xmlns:a16="http://schemas.microsoft.com/office/drawing/2014/main" id="{ED822437-BB65-41E5-9293-1931D9D92D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463253" y="3807501"/>
            <a:ext cx="343915" cy="3439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8" r:id="rId9" imgW="1371240" imgH="1269720" progId="">
                    <p:embed/>
                  </p:oleObj>
                </mc:Choice>
                <mc:Fallback>
                  <p:oleObj r:id="rId9" imgW="1371240" imgH="1269720" progId="">
                    <p:embed/>
                    <p:pic>
                      <p:nvPicPr>
                        <p:cNvPr id="11" name="Object 10">
                          <a:extLst>
                            <a:ext uri="{FF2B5EF4-FFF2-40B4-BE49-F238E27FC236}">
                              <a16:creationId xmlns:a16="http://schemas.microsoft.com/office/drawing/2014/main" id="{DDE45305-D246-4084-A815-589C8FDA8F4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463253" y="3807501"/>
                          <a:ext cx="343915" cy="34391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36">
              <a:extLst>
                <a:ext uri="{FF2B5EF4-FFF2-40B4-BE49-F238E27FC236}">
                  <a16:creationId xmlns:a16="http://schemas.microsoft.com/office/drawing/2014/main" id="{7105CC0F-DE69-4AB6-BE7F-30D279F859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97558" y="3807501"/>
            <a:ext cx="343915" cy="3439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9" r:id="rId11" imgW="1383840" imgH="1269720" progId="">
                    <p:embed/>
                  </p:oleObj>
                </mc:Choice>
                <mc:Fallback>
                  <p:oleObj r:id="rId11" imgW="1383840" imgH="1269720" progId="">
                    <p:embed/>
                    <p:pic>
                      <p:nvPicPr>
                        <p:cNvPr id="12" name="Object 11">
                          <a:extLst>
                            <a:ext uri="{FF2B5EF4-FFF2-40B4-BE49-F238E27FC236}">
                              <a16:creationId xmlns:a16="http://schemas.microsoft.com/office/drawing/2014/main" id="{0821486B-827C-40DC-A055-46F457DE1B1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797558" y="3807501"/>
                          <a:ext cx="343915" cy="34391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37">
              <a:extLst>
                <a:ext uri="{FF2B5EF4-FFF2-40B4-BE49-F238E27FC236}">
                  <a16:creationId xmlns:a16="http://schemas.microsoft.com/office/drawing/2014/main" id="{F9DA64C9-3E6E-46C4-9D8E-850DB42A959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131863" y="3807501"/>
            <a:ext cx="343915" cy="3439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70" r:id="rId13" imgW="1383840" imgH="1269720" progId="">
                    <p:embed/>
                  </p:oleObj>
                </mc:Choice>
                <mc:Fallback>
                  <p:oleObj r:id="rId13" imgW="1383840" imgH="1269720" progId="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605184C5-944E-41E2-BE8C-FB42996755F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131863" y="3807501"/>
                          <a:ext cx="343915" cy="34391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38">
              <a:extLst>
                <a:ext uri="{FF2B5EF4-FFF2-40B4-BE49-F238E27FC236}">
                  <a16:creationId xmlns:a16="http://schemas.microsoft.com/office/drawing/2014/main" id="{DA6F4444-E745-47AE-8492-B50804D1977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66168" y="3807501"/>
            <a:ext cx="343915" cy="3439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71" r:id="rId15" imgW="1396800" imgH="1320480" progId="">
                    <p:embed/>
                  </p:oleObj>
                </mc:Choice>
                <mc:Fallback>
                  <p:oleObj r:id="rId15" imgW="1396800" imgH="1320480" progId="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DF1AD187-0039-4E94-BED8-E00FD8C604D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6466168" y="3807501"/>
                          <a:ext cx="343915" cy="34391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39">
              <a:extLst>
                <a:ext uri="{FF2B5EF4-FFF2-40B4-BE49-F238E27FC236}">
                  <a16:creationId xmlns:a16="http://schemas.microsoft.com/office/drawing/2014/main" id="{D3BB800B-41CB-4185-8FE7-7AE1794D17A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800473" y="3807501"/>
            <a:ext cx="343915" cy="3439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72" r:id="rId17" imgW="1345680" imgH="1294920" progId="">
                    <p:embed/>
                  </p:oleObj>
                </mc:Choice>
                <mc:Fallback>
                  <p:oleObj r:id="rId17" imgW="1345680" imgH="1294920" progId="">
                    <p:embed/>
                    <p:pic>
                      <p:nvPicPr>
                        <p:cNvPr id="15" name="Object 14">
                          <a:extLst>
                            <a:ext uri="{FF2B5EF4-FFF2-40B4-BE49-F238E27FC236}">
                              <a16:creationId xmlns:a16="http://schemas.microsoft.com/office/drawing/2014/main" id="{0F970AAB-5817-409A-8BE8-C3C756D571C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5800473" y="3807501"/>
                          <a:ext cx="343915" cy="34391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B09A3D4-CAC9-47F2-8F68-08E56819E803}"/>
                </a:ext>
              </a:extLst>
            </p:cNvPr>
            <p:cNvSpPr txBox="1"/>
            <p:nvPr/>
          </p:nvSpPr>
          <p:spPr>
            <a:xfrm>
              <a:off x="6993685" y="3083245"/>
              <a:ext cx="18208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Network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7CE9AF6-EB1F-499B-9984-1A783C69C653}"/>
              </a:ext>
            </a:extLst>
          </p:cNvPr>
          <p:cNvGrpSpPr/>
          <p:nvPr/>
        </p:nvGrpSpPr>
        <p:grpSpPr>
          <a:xfrm>
            <a:off x="2822097" y="4071350"/>
            <a:ext cx="1264979" cy="1445652"/>
            <a:chOff x="2823729" y="4151417"/>
            <a:chExt cx="1640625" cy="1580147"/>
          </a:xfrm>
        </p:grpSpPr>
        <p:sp>
          <p:nvSpPr>
            <p:cNvPr id="43" name="Arrow: Up 42">
              <a:extLst>
                <a:ext uri="{FF2B5EF4-FFF2-40B4-BE49-F238E27FC236}">
                  <a16:creationId xmlns:a16="http://schemas.microsoft.com/office/drawing/2014/main" id="{B3523DC6-68D4-4C71-A2C2-D7D4B862FD13}"/>
                </a:ext>
              </a:extLst>
            </p:cNvPr>
            <p:cNvSpPr/>
            <p:nvPr/>
          </p:nvSpPr>
          <p:spPr>
            <a:xfrm>
              <a:off x="3251647" y="4151417"/>
              <a:ext cx="721854" cy="873685"/>
            </a:xfrm>
            <a:prstGeom prst="up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45F8DC-ED9F-4C31-AAA2-5A006FED8E47}"/>
                </a:ext>
              </a:extLst>
            </p:cNvPr>
            <p:cNvSpPr txBox="1"/>
            <p:nvPr/>
          </p:nvSpPr>
          <p:spPr>
            <a:xfrm flipH="1">
              <a:off x="2823729" y="5025102"/>
              <a:ext cx="1640625" cy="70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Individual Packet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B9503FA-7504-48D0-B0E7-3E5B1F663D0A}"/>
              </a:ext>
            </a:extLst>
          </p:cNvPr>
          <p:cNvSpPr txBox="1"/>
          <p:nvPr/>
        </p:nvSpPr>
        <p:spPr>
          <a:xfrm>
            <a:off x="2948995" y="1726704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D6DE27-5825-4786-AB07-0CA03E746AE1}"/>
              </a:ext>
            </a:extLst>
          </p:cNvPr>
          <p:cNvSpPr txBox="1"/>
          <p:nvPr/>
        </p:nvSpPr>
        <p:spPr>
          <a:xfrm>
            <a:off x="2948995" y="2625868"/>
            <a:ext cx="4564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divided up into packet-sized data pieces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1C2A7DBA-AC62-4CFB-A315-B8B13CC2D776}"/>
              </a:ext>
            </a:extLst>
          </p:cNvPr>
          <p:cNvSpPr/>
          <p:nvPr/>
        </p:nvSpPr>
        <p:spPr>
          <a:xfrm>
            <a:off x="4002748" y="2964647"/>
            <a:ext cx="1422997" cy="1672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 sends packet to network</a:t>
            </a:r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id="{B72ABCD6-B53D-4AC3-8E63-8C5BD3DBEFA7}"/>
              </a:ext>
            </a:extLst>
          </p:cNvPr>
          <p:cNvSpPr/>
          <p:nvPr/>
        </p:nvSpPr>
        <p:spPr>
          <a:xfrm>
            <a:off x="9697968" y="1523641"/>
            <a:ext cx="3387590" cy="470691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internet</a:t>
            </a:r>
            <a:endParaRPr lang="en-US" dirty="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D302252C-54FE-4CF9-A8CE-A9E51BE3869F}"/>
              </a:ext>
            </a:extLst>
          </p:cNvPr>
          <p:cNvSpPr/>
          <p:nvPr/>
        </p:nvSpPr>
        <p:spPr>
          <a:xfrm>
            <a:off x="6409728" y="4299054"/>
            <a:ext cx="3664103" cy="1672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Packets get sent to destination</a:t>
            </a:r>
          </a:p>
        </p:txBody>
      </p:sp>
    </p:spTree>
    <p:extLst>
      <p:ext uri="{BB962C8B-B14F-4D97-AF65-F5344CB8AC3E}">
        <p14:creationId xmlns:p14="http://schemas.microsoft.com/office/powerpoint/2010/main" val="4217111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2900-32B7-42DD-AA2D-3BB5E19F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50BBB5-8288-4354-BEDD-731B2A1DE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0622" cy="4351338"/>
          </a:xfrm>
        </p:spPr>
        <p:txBody>
          <a:bodyPr/>
          <a:lstStyle/>
          <a:p>
            <a:r>
              <a:rPr lang="en-US" dirty="0"/>
              <a:t>How does a packet know where it came from and where it’s going to?</a:t>
            </a:r>
          </a:p>
          <a:p>
            <a:r>
              <a:rPr lang="en-US" dirty="0"/>
              <a:t>Just like a letter, is uses addresses.</a:t>
            </a:r>
          </a:p>
          <a:p>
            <a:r>
              <a:rPr lang="en-US" b="1" dirty="0"/>
              <a:t>Source Address -</a:t>
            </a:r>
            <a:r>
              <a:rPr lang="en-US" dirty="0"/>
              <a:t> the IP address of where it’s coming from (like a return address)</a:t>
            </a:r>
          </a:p>
          <a:p>
            <a:r>
              <a:rPr lang="en-US" b="1" dirty="0"/>
              <a:t>Destination Address </a:t>
            </a:r>
            <a:r>
              <a:rPr lang="en-US" dirty="0"/>
              <a:t>– the IP address of where it’s going to 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B36070F-31DB-4AA7-BC97-C75C610190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47214" y="2212420"/>
          <a:ext cx="3814705" cy="2303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r:id="rId3" imgW="2405520" imgH="1452960" progId="">
                  <p:embed/>
                </p:oleObj>
              </mc:Choice>
              <mc:Fallback>
                <p:oleObj r:id="rId3" imgW="2405520" imgH="14529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2C963AA-E54B-4944-B740-28DE651855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47214" y="2212420"/>
                        <a:ext cx="3814705" cy="2303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6B7154D1-6411-4610-9832-090CBC746F14}"/>
              </a:ext>
            </a:extLst>
          </p:cNvPr>
          <p:cNvSpPr/>
          <p:nvPr/>
        </p:nvSpPr>
        <p:spPr>
          <a:xfrm>
            <a:off x="8911244" y="1388240"/>
            <a:ext cx="1313411" cy="739833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Address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87FBC24E-2194-4DF2-A9C6-0CFDF5298AE4}"/>
              </a:ext>
            </a:extLst>
          </p:cNvPr>
          <p:cNvSpPr/>
          <p:nvPr/>
        </p:nvSpPr>
        <p:spPr>
          <a:xfrm>
            <a:off x="9754566" y="3971867"/>
            <a:ext cx="1496291" cy="1088967"/>
          </a:xfrm>
          <a:prstGeom prst="borderCallout1">
            <a:avLst>
              <a:gd name="adj1" fmla="val 18750"/>
              <a:gd name="adj2" fmla="val -8333"/>
              <a:gd name="adj3" fmla="val -21088"/>
              <a:gd name="adj4" fmla="val -238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 Address</a:t>
            </a:r>
          </a:p>
        </p:txBody>
      </p:sp>
    </p:spTree>
    <p:extLst>
      <p:ext uri="{BB962C8B-B14F-4D97-AF65-F5344CB8AC3E}">
        <p14:creationId xmlns:p14="http://schemas.microsoft.com/office/powerpoint/2010/main" val="1660918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2900-32B7-42DD-AA2D-3BB5E19F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50BBB5-8288-4354-BEDD-731B2A1DE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0622" cy="4351338"/>
          </a:xfrm>
        </p:spPr>
        <p:txBody>
          <a:bodyPr/>
          <a:lstStyle/>
          <a:p>
            <a:r>
              <a:rPr lang="en-US" dirty="0"/>
              <a:t>How does a packet know where it came from and where it’s going to?</a:t>
            </a:r>
          </a:p>
          <a:p>
            <a:r>
              <a:rPr lang="en-US" dirty="0"/>
              <a:t>Just like a letter, is uses addresses.</a:t>
            </a:r>
          </a:p>
          <a:p>
            <a:r>
              <a:rPr lang="en-US" b="1" dirty="0"/>
              <a:t>Source Address -</a:t>
            </a:r>
            <a:r>
              <a:rPr lang="en-US" dirty="0"/>
              <a:t> the IP address of where it’s coming from (like a return address)</a:t>
            </a:r>
          </a:p>
          <a:p>
            <a:r>
              <a:rPr lang="en-US" b="1" dirty="0"/>
              <a:t>Destination Address </a:t>
            </a:r>
            <a:r>
              <a:rPr lang="en-US" dirty="0"/>
              <a:t>– the IP address of where it’s going to 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B36070F-31DB-4AA7-BC97-C75C610190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47214" y="2212420"/>
          <a:ext cx="3814705" cy="2303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r:id="rId3" imgW="2405520" imgH="1452960" progId="">
                  <p:embed/>
                </p:oleObj>
              </mc:Choice>
              <mc:Fallback>
                <p:oleObj r:id="rId3" imgW="2405520" imgH="145296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B36070F-31DB-4AA7-BC97-C75C610190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47214" y="2212420"/>
                        <a:ext cx="3814705" cy="2303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6B7154D1-6411-4610-9832-090CBC746F14}"/>
              </a:ext>
            </a:extLst>
          </p:cNvPr>
          <p:cNvSpPr/>
          <p:nvPr/>
        </p:nvSpPr>
        <p:spPr>
          <a:xfrm>
            <a:off x="8911244" y="1388240"/>
            <a:ext cx="1313411" cy="739833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Address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87FBC24E-2194-4DF2-A9C6-0CFDF5298AE4}"/>
              </a:ext>
            </a:extLst>
          </p:cNvPr>
          <p:cNvSpPr/>
          <p:nvPr/>
        </p:nvSpPr>
        <p:spPr>
          <a:xfrm>
            <a:off x="9754566" y="3971867"/>
            <a:ext cx="1496291" cy="1088967"/>
          </a:xfrm>
          <a:prstGeom prst="borderCallout1">
            <a:avLst>
              <a:gd name="adj1" fmla="val 18750"/>
              <a:gd name="adj2" fmla="val -8333"/>
              <a:gd name="adj3" fmla="val -21088"/>
              <a:gd name="adj4" fmla="val -238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 Address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F6302F-97AB-4EEF-BF08-CAA40C2C33A9}"/>
              </a:ext>
            </a:extLst>
          </p:cNvPr>
          <p:cNvSpPr/>
          <p:nvPr/>
        </p:nvSpPr>
        <p:spPr>
          <a:xfrm>
            <a:off x="10085690" y="1667937"/>
            <a:ext cx="1313411" cy="46013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10.0.0.15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1D4E8B-49B3-4FBC-91C0-785521A2DC18}"/>
              </a:ext>
            </a:extLst>
          </p:cNvPr>
          <p:cNvSpPr/>
          <p:nvPr/>
        </p:nvSpPr>
        <p:spPr>
          <a:xfrm>
            <a:off x="10224655" y="4830766"/>
            <a:ext cx="1591467" cy="46013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93.184.216.34</a:t>
            </a:r>
          </a:p>
        </p:txBody>
      </p:sp>
    </p:spTree>
    <p:extLst>
      <p:ext uri="{BB962C8B-B14F-4D97-AF65-F5344CB8AC3E}">
        <p14:creationId xmlns:p14="http://schemas.microsoft.com/office/powerpoint/2010/main" val="1568971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GC GenCyber Powerpoint Template.potx" id="{EAC50C7C-10F3-4130-B9F1-CC2690D0E81D}" vid="{76EA979B-4528-4C65-B746-BBD39D83CB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</TotalTime>
  <Words>1234</Words>
  <Application>Microsoft Office PowerPoint</Application>
  <PresentationFormat>Widescreen</PresentationFormat>
  <Paragraphs>144</Paragraphs>
  <Slides>19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Roboto Light</vt:lpstr>
      <vt:lpstr>Verdana</vt:lpstr>
      <vt:lpstr>Office Theme</vt:lpstr>
      <vt:lpstr>Introduction to Networks and Wireshark</vt:lpstr>
      <vt:lpstr>What is a Network? </vt:lpstr>
      <vt:lpstr>Speaking the Same Language</vt:lpstr>
      <vt:lpstr>Network Protocols</vt:lpstr>
      <vt:lpstr>Network Protocols – Continued</vt:lpstr>
      <vt:lpstr>Network Traffic </vt:lpstr>
      <vt:lpstr>Network Data Packets Concept Map</vt:lpstr>
      <vt:lpstr>IP Addresses</vt:lpstr>
      <vt:lpstr>IP Addresses</vt:lpstr>
      <vt:lpstr>Other Identifiers – The MAC Address</vt:lpstr>
      <vt:lpstr>Not Lost in Translation</vt:lpstr>
      <vt:lpstr>Ports</vt:lpstr>
      <vt:lpstr>Do you think it’s possible to analyze data sent over the network? </vt:lpstr>
      <vt:lpstr>Wireshark</vt:lpstr>
      <vt:lpstr>Wireshark</vt:lpstr>
      <vt:lpstr>Attack of the Sharks</vt:lpstr>
      <vt:lpstr>Why Use Wireshark? </vt:lpstr>
      <vt:lpstr>Wireshark Lab </vt:lpstr>
      <vt:lpstr>Debrief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Hansen</dc:creator>
  <cp:lastModifiedBy>Beck, Shannon I Civ USAF USAFA DF/DFCS</cp:lastModifiedBy>
  <cp:revision>21</cp:revision>
  <cp:lastPrinted>2021-06-22T02:07:06Z</cp:lastPrinted>
  <dcterms:created xsi:type="dcterms:W3CDTF">2019-07-05T18:20:50Z</dcterms:created>
  <dcterms:modified xsi:type="dcterms:W3CDTF">2022-01-22T04:05:14Z</dcterms:modified>
</cp:coreProperties>
</file>